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90" r:id="rId2"/>
    <p:sldMasterId id="2147483811" r:id="rId3"/>
    <p:sldMasterId id="2147483828" r:id="rId4"/>
    <p:sldMasterId id="2147483852" r:id="rId5"/>
    <p:sldMasterId id="2147483873" r:id="rId6"/>
  </p:sldMasterIdLst>
  <p:notesMasterIdLst>
    <p:notesMasterId r:id="rId21"/>
  </p:notesMasterIdLst>
  <p:handoutMasterIdLst>
    <p:handoutMasterId r:id="rId22"/>
  </p:handoutMasterIdLst>
  <p:sldIdLst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5" r:id="rId17"/>
    <p:sldId id="288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00000"/>
    <a:srgbClr val="FFF7F7"/>
    <a:srgbClr val="FFC5C5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8" autoAdjust="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42112"/>
        <c:axId val="96843648"/>
      </c:barChart>
      <c:catAx>
        <c:axId val="9684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96843648"/>
        <c:crosses val="autoZero"/>
        <c:auto val="1"/>
        <c:lblAlgn val="ctr"/>
        <c:lblOffset val="100"/>
        <c:noMultiLvlLbl val="0"/>
      </c:catAx>
      <c:valAx>
        <c:axId val="96843648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684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35552"/>
        <c:axId val="122941440"/>
      </c:barChart>
      <c:catAx>
        <c:axId val="12293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941440"/>
        <c:crosses val="autoZero"/>
        <c:auto val="1"/>
        <c:lblAlgn val="ctr"/>
        <c:lblOffset val="100"/>
        <c:noMultiLvlLbl val="0"/>
      </c:catAx>
      <c:valAx>
        <c:axId val="122941440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293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13E-2"/>
          <c:w val="0.61264166531567643"/>
          <c:h val="0.809670457859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14240"/>
        <c:axId val="130315776"/>
      </c:barChart>
      <c:catAx>
        <c:axId val="13031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315776"/>
        <c:crosses val="autoZero"/>
        <c:auto val="1"/>
        <c:lblAlgn val="ctr"/>
        <c:lblOffset val="100"/>
        <c:noMultiLvlLbl val="0"/>
      </c:catAx>
      <c:valAx>
        <c:axId val="130315776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031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045"/>
          <c:y val="0"/>
          <c:w val="0.13454313210848606"/>
          <c:h val="0.18766558942037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171E-2"/>
          <c:y val="1.8042463001983909E-3"/>
          <c:w val="0.51317462083275178"/>
          <c:h val="0.79920865525612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78"/>
          <c:y val="2.2372555543233117E-3"/>
          <c:w val="0.14004103454331107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84384"/>
        <c:axId val="147985920"/>
      </c:barChart>
      <c:catAx>
        <c:axId val="14798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85920"/>
        <c:crosses val="autoZero"/>
        <c:auto val="1"/>
        <c:lblAlgn val="ctr"/>
        <c:lblOffset val="100"/>
        <c:noMultiLvlLbl val="0"/>
      </c:catAx>
      <c:valAx>
        <c:axId val="147985920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798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17088"/>
        <c:axId val="148618624"/>
      </c:barChart>
      <c:catAx>
        <c:axId val="14861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18624"/>
        <c:crosses val="autoZero"/>
        <c:auto val="1"/>
        <c:lblAlgn val="ctr"/>
        <c:lblOffset val="100"/>
        <c:noMultiLvlLbl val="0"/>
      </c:catAx>
      <c:valAx>
        <c:axId val="148618624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861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27E5A-2964-4DBB-81A6-6286B75D17BC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E20A9-FBC2-4816-BBA6-8FAA3CCB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06F69-3C33-4BC0-A889-DBC2715FA2C8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3ADF1-975F-4F09-85E6-70846FD6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9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 на</a:t>
            </a:r>
            <a:r>
              <a:rPr lang="ru-RU" baseline="0" dirty="0" smtClean="0"/>
              <a:t> данном слайде Вы указываете название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14CF-6A29-154C-850E-BA8AE840DC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corp.mts.ru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orp.mts.ru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corp.mts.ru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corp.mts.r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612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05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54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0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8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59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38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578434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7960345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95416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04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05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2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03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83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75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23780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758602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966766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949973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8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5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9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5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1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41284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41701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6096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206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9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5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5235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9298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3376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4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2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02448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33406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17522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8168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91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5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4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7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43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13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8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981815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089079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0993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3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7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7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1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3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9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07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43714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5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5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08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5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7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2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7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4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09184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76309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2111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943880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7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6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5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2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3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93018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smtClean="0"/>
                        <a:t>Lorem ipsum dolor sit amet</a:t>
                      </a:r>
                      <a:endParaRPr lang="en-US" sz="1400" b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500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</a:t>
            </a:r>
            <a:r>
              <a:rPr lang="en-US" sz="1400" i="1" cap="none" smtClean="0">
                <a:solidFill>
                  <a:srgbClr val="E20713"/>
                </a:solidFill>
              </a:rPr>
              <a:t> </a:t>
            </a: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806421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3240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226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8169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32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2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2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47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74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54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4226942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972471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90636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42456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64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32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6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8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728969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022764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1388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9156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.mts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hyperlink" Target="mailto:vipmail@mts.r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2834" y="4343383"/>
            <a:ext cx="5751541" cy="729051"/>
          </a:xfrm>
        </p:spPr>
        <p:txBody>
          <a:bodyPr/>
          <a:lstStyle/>
          <a:p>
            <a:r>
              <a:rPr lang="ru-RU" dirty="0" smtClean="0"/>
              <a:t>Единое </a:t>
            </a:r>
            <a:r>
              <a:rPr lang="ru-RU" dirty="0"/>
              <a:t>корпоративное бизнес-пространство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492" y="3268119"/>
            <a:ext cx="5757883" cy="1248272"/>
          </a:xfrm>
        </p:spPr>
        <p:txBody>
          <a:bodyPr/>
          <a:lstStyle/>
          <a:p>
            <a:r>
              <a:rPr lang="ru-RU" dirty="0" smtClean="0"/>
              <a:t>ВИРТУАЛЬНАЯ </a:t>
            </a:r>
            <a:r>
              <a:rPr lang="ru-RU" dirty="0"/>
              <a:t>ЧАСТНАЯ СЕТЬ </a:t>
            </a:r>
            <a:r>
              <a:rPr lang="ru-RU" dirty="0" smtClean="0"/>
              <a:t>- </a:t>
            </a:r>
            <a:r>
              <a:rPr lang="en-US" dirty="0" smtClean="0"/>
              <a:t>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12679" y="4661136"/>
            <a:ext cx="822200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В чем преимущества </a:t>
            </a:r>
            <a:r>
              <a:rPr lang="ru-RU" sz="1400" b="1" dirty="0" smtClean="0">
                <a:cs typeface="Times New Roman" pitchFamily="18" charset="0"/>
              </a:rPr>
              <a:t>SLA</a:t>
            </a:r>
            <a:r>
              <a:rPr lang="ru-RU" sz="1400" b="1" dirty="0">
                <a:cs typeface="Times New Roman" pitchFamily="18" charset="0"/>
              </a:rPr>
              <a:t>?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Оповещение клиента в случае ухудшения параметров качества услуги.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самостоятельного мониторинга и контроля параметров качества контролируемых каналов в режиме «</a:t>
            </a:r>
            <a:r>
              <a:rPr lang="ru-RU" sz="1200" dirty="0" err="1" smtClean="0">
                <a:ea typeface="Batang"/>
                <a:cs typeface="Batang"/>
              </a:rPr>
              <a:t>on</a:t>
            </a:r>
            <a:r>
              <a:rPr lang="en-US" sz="1200" dirty="0" smtClean="0">
                <a:ea typeface="Batang"/>
                <a:cs typeface="Batang"/>
              </a:rPr>
              <a:t>-</a:t>
            </a:r>
            <a:r>
              <a:rPr lang="ru-RU" sz="1200" dirty="0" err="1" smtClean="0">
                <a:ea typeface="Batang"/>
                <a:cs typeface="Batang"/>
              </a:rPr>
              <a:t>line</a:t>
            </a:r>
            <a:r>
              <a:rPr lang="ru-RU" sz="1200" dirty="0">
                <a:ea typeface="Batang"/>
                <a:cs typeface="Batang"/>
              </a:rPr>
              <a:t>».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формирования отчетности по контролируемым каналам за требуемый </a:t>
            </a:r>
            <a:r>
              <a:rPr lang="ru-RU" sz="1200" dirty="0" smtClean="0">
                <a:ea typeface="Batang"/>
                <a:cs typeface="Batang"/>
              </a:rPr>
              <a:t>период </a:t>
            </a:r>
            <a:r>
              <a:rPr lang="ru-RU" sz="1200" dirty="0">
                <a:ea typeface="Batang"/>
                <a:cs typeface="Batang"/>
              </a:rPr>
              <a:t>с построением графиков по контролируемым точкам каналов</a:t>
            </a:r>
            <a:r>
              <a:rPr lang="ru-RU" sz="1200" dirty="0" smtClean="0">
                <a:ea typeface="Batang"/>
                <a:cs typeface="Batang"/>
              </a:rPr>
              <a:t>.</a:t>
            </a:r>
            <a:endParaRPr lang="ru-RU" sz="1200" dirty="0">
              <a:ea typeface="Batang"/>
              <a:cs typeface="Batang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372053"/>
            <a:ext cx="288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Соглашение </a:t>
            </a:r>
            <a:r>
              <a:rPr lang="en-US" sz="2400" dirty="0" smtClean="0"/>
              <a:t>SLA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39" y="1196752"/>
            <a:ext cx="407293" cy="5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80" y="1916832"/>
            <a:ext cx="8456240" cy="25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78" y="5892242"/>
            <a:ext cx="8387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Соглашение </a:t>
            </a:r>
            <a:r>
              <a:rPr lang="en-US" sz="1200" dirty="0"/>
              <a:t>SLA </a:t>
            </a:r>
            <a:r>
              <a:rPr lang="ru-RU" sz="1200" dirty="0" smtClean="0"/>
              <a:t>заключается </a:t>
            </a:r>
            <a:r>
              <a:rPr lang="ru-RU" sz="1200" dirty="0"/>
              <a:t>по требованию </a:t>
            </a:r>
            <a:r>
              <a:rPr lang="ru-RU" sz="1200" dirty="0" smtClean="0"/>
              <a:t>клиента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49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СКОЛЬКО СТОИТ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035" y="4179668"/>
            <a:ext cx="1717352" cy="19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533" y="1340768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 цены</a:t>
            </a:r>
            <a:endParaRPr lang="ru-RU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0855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подключения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76584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ежемесячного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обслуживания</a:t>
            </a:r>
          </a:p>
        </p:txBody>
      </p:sp>
      <p:sp>
        <p:nvSpPr>
          <p:cNvPr id="16" name="Плюс 15"/>
          <p:cNvSpPr/>
          <p:nvPr/>
        </p:nvSpPr>
        <p:spPr>
          <a:xfrm>
            <a:off x="2482754" y="2041740"/>
            <a:ext cx="326250" cy="326250"/>
          </a:xfrm>
          <a:prstGeom prst="mathPlus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28077"/>
            <a:ext cx="65341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54041" y="1340768"/>
            <a:ext cx="35833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latin typeface="Helvetica 45 Light" pitchFamily="34" charset="0"/>
              </a:rPr>
              <a:t>Стоимость подключения и обслуживания каждого порта зависит от географического расположения порта,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Helvetica 45 Light" pitchFamily="34" charset="0"/>
              </a:rPr>
              <a:t>географического охвата </a:t>
            </a:r>
            <a:r>
              <a:rPr lang="en-US" sz="1600" dirty="0" smtClean="0">
                <a:latin typeface="Helvetica 45 Light" pitchFamily="34" charset="0"/>
              </a:rPr>
              <a:t>VPN </a:t>
            </a:r>
            <a:r>
              <a:rPr lang="ru-RU" sz="1600" dirty="0" smtClean="0">
                <a:latin typeface="Helvetica 45 Light" pitchFamily="34" charset="0"/>
              </a:rPr>
              <a:t>сети клиента и конфигурации порта (классов сервиса).</a:t>
            </a:r>
            <a:endParaRPr lang="en-US" sz="1600" dirty="0" smtClean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ПОДКЛЮЧИТЬ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513" y="1600200"/>
            <a:ext cx="8280400" cy="3629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sz="1600" b="1" u="sng" dirty="0" smtClean="0"/>
              <a:t>Подключение:</a:t>
            </a:r>
            <a:endParaRPr lang="ru-RU" sz="1600" dirty="0" smtClean="0"/>
          </a:p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dirty="0" smtClean="0"/>
              <a:t>Если вы хотите построить единую сеть из нескольких офисов по технологии VPN мы проведем для Вас обследование возможности подключения офисов, при необходимости осуществим построение необходимых каналов связи и выполним квалифицированный монтаж оборудования.</a:t>
            </a:r>
          </a:p>
          <a:p>
            <a:r>
              <a:rPr lang="ru-RU" dirty="0" smtClean="0"/>
              <a:t>Заполните опросный лист (на сайте </a:t>
            </a:r>
            <a:r>
              <a:rPr lang="ru-RU" dirty="0" err="1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corp.</a:t>
            </a:r>
            <a:r>
              <a:rPr lang="ru-RU" dirty="0" smtClean="0">
                <a:hlinkClick r:id="rId3"/>
              </a:rPr>
              <a:t>mts.ru</a:t>
            </a:r>
            <a:r>
              <a:rPr lang="ru-RU" dirty="0" smtClean="0"/>
              <a:t> в разделе Корпоративным клиентам/ Услуги фиксированной связи/ Корпоративные сети/ Виртуальные частные каналы и сети) и вышлите его в адрес своего персонального менеджера или по адресу  </a:t>
            </a:r>
            <a:r>
              <a:rPr lang="ru-RU" u="sng" dirty="0">
                <a:hlinkClick r:id="rId4"/>
              </a:rPr>
              <a:t>vipmail@mts.ru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Вы </a:t>
            </a:r>
            <a:r>
              <a:rPr lang="ru-RU" dirty="0"/>
              <a:t>также можете связаться с сотрудником отдела привлечения </a:t>
            </a:r>
            <a:r>
              <a:rPr lang="ru-RU"/>
              <a:t>по </a:t>
            </a:r>
            <a:r>
              <a:rPr lang="ru-RU" smtClean="0"/>
              <a:t>тел</a:t>
            </a:r>
            <a:r>
              <a:rPr lang="ru-RU" smtClean="0"/>
              <a:t>ефонам: </a:t>
            </a:r>
            <a:r>
              <a:rPr lang="ru-RU" smtClean="0"/>
              <a:t> </a:t>
            </a:r>
            <a:r>
              <a:rPr lang="ru-RU"/>
              <a:t>Ханты-Мансийск (3467) 32-58-48, Нижневартовск (3466</a:t>
            </a:r>
            <a:r>
              <a:rPr lang="ru-RU"/>
              <a:t>) </a:t>
            </a:r>
            <a:r>
              <a:rPr lang="ru-RU" smtClean="0"/>
              <a:t>68-08-08, Сургут </a:t>
            </a:r>
            <a:r>
              <a:rPr lang="ru-RU"/>
              <a:t>(3462) 66-55-44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4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и оперативность в решении вопросов. 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Позвоните и мы подробно расскажем 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4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400" i="1" dirty="0" err="1" smtClean="0">
                <a:cs typeface="Arial" charset="0"/>
              </a:rPr>
              <a:t>l</a:t>
            </a:r>
            <a:r>
              <a:rPr lang="ru-RU" sz="1400" i="1" dirty="0" smtClean="0">
                <a:cs typeface="Arial" charset="0"/>
              </a:rPr>
              <a:t>: </a:t>
            </a:r>
            <a:r>
              <a:rPr lang="en-US" sz="1400" i="1" dirty="0" smtClean="0">
                <a:cs typeface="Arial" charset="0"/>
              </a:rPr>
              <a:t>xxx@yyy.ru</a:t>
            </a:r>
            <a:endParaRPr lang="ru-RU" sz="1400" i="1" dirty="0" smtClean="0">
              <a:cs typeface="Arial" charset="0"/>
            </a:endParaRPr>
          </a:p>
          <a:p>
            <a:r>
              <a:rPr lang="ru-RU" sz="1400" i="1" dirty="0" smtClean="0">
                <a:cs typeface="Arial" charset="0"/>
              </a:rPr>
              <a:t>Телефон: (XXX) XXX XX </a:t>
            </a:r>
            <a:endParaRPr lang="ru-RU" sz="1400" dirty="0" smtClean="0">
              <a:cs typeface="Arial" charset="0"/>
            </a:endParaRPr>
          </a:p>
          <a:p>
            <a:endParaRPr lang="ru-RU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39013"/>
            <a:ext cx="4429125" cy="560016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42875" lvl="3" indent="-142875">
              <a:lnSpc>
                <a:spcPct val="100000"/>
              </a:lnSpc>
            </a:pPr>
            <a:r>
              <a:rPr lang="ru-RU" dirty="0" smtClean="0"/>
              <a:t>ПОТРЕБНОСТИ </a:t>
            </a:r>
            <a:r>
              <a:rPr lang="ru-RU" dirty="0"/>
              <a:t>ВАШЕЙ </a:t>
            </a:r>
            <a:r>
              <a:rPr lang="ru-RU" dirty="0" smtClean="0"/>
              <a:t>КОМПАНИИ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РЕШЕНИЕ ОТ МТС — «Виртуальная частная сеть - VPN»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ПРЕИМУЩЕСТВА РЕШЕНИЯ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РАБОТАЕТ УСЛУГА?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dirty="0"/>
              <a:t>ПРОСТО и БЫСТРО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НАДЕЖНО и БЕЗОПАСНО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КАЧЕСТВЕННО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СКОЛЬКО СТОИТ?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ПОДКЛЮЧИТЬ?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1272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/>
          <a:lstStyle/>
          <a:p>
            <a:r>
              <a:rPr lang="ru-RU" dirty="0" smtClean="0"/>
              <a:t>ПОТРЕБНОСТИ </a:t>
            </a:r>
            <a:r>
              <a:rPr lang="ru-RU" dirty="0"/>
              <a:t>ВАШЕЙ КОМПАНИИ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вам необходимо:</a:t>
            </a: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Объединить компьютерные сети офисов, филиалов и складов предприятия и обеспечить высокоскоростной защищенный обмен информацией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Предоставить общий доступ сотрудникам к корпоративным информационным системам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Использовать аудио- и видео- конференцсвязь между удаленными офисами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Организовать централизованное видеонаблюдение за объектами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Обеспечить доступ к корпоративной сети мобильных сотрудников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7816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5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85"/>
          </a:xfrm>
        </p:spPr>
        <p:txBody>
          <a:bodyPr rIns="2844000"/>
          <a:lstStyle/>
          <a:p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РЕШЕНИЕ ОТ МТС — 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«Виртуальная 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частная сеть - 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VPN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339752" y="1427163"/>
            <a:ext cx="517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VPN = Virtual Private Network</a:t>
            </a:r>
            <a:endParaRPr lang="ru-RU" sz="2400" dirty="0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35219" y="2565400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Virtual - </a:t>
            </a:r>
            <a:r>
              <a:rPr lang="ru-RU" b="1" dirty="0"/>
              <a:t>Виртуальная</a:t>
            </a:r>
            <a:endParaRPr lang="en-US" b="1" dirty="0"/>
          </a:p>
          <a:p>
            <a:r>
              <a:rPr lang="ru-RU" dirty="0"/>
              <a:t>работает на уже существующих линиях связи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15094" y="2578100"/>
            <a:ext cx="269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Private - </a:t>
            </a:r>
            <a:r>
              <a:rPr lang="ru-RU" b="1" dirty="0"/>
              <a:t>Частная</a:t>
            </a:r>
          </a:p>
          <a:p>
            <a:r>
              <a:rPr lang="ru-RU" dirty="0"/>
              <a:t>защищенная сеть </a:t>
            </a:r>
            <a:r>
              <a:rPr lang="ru-RU" b="1" dirty="0"/>
              <a:t>Вашей</a:t>
            </a:r>
            <a:r>
              <a:rPr lang="ru-RU" dirty="0"/>
              <a:t> компании</a:t>
            </a:r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2" y="2532955"/>
            <a:ext cx="1530518" cy="12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562281" y="2003425"/>
            <a:ext cx="9572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11856" y="2003425"/>
            <a:ext cx="10080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7381" y="4149080"/>
            <a:ext cx="7869238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Arial" charset="0"/>
                <a:cs typeface="+mn-cs"/>
              </a:rPr>
              <a:t>«Виртуальная частная сеть - </a:t>
            </a:r>
            <a:r>
              <a:rPr lang="en-US" b="1" kern="0" dirty="0">
                <a:latin typeface="Arial" charset="0"/>
                <a:cs typeface="+mn-cs"/>
              </a:rPr>
              <a:t>VPN</a:t>
            </a:r>
            <a:r>
              <a:rPr lang="ru-RU" b="1" kern="0" dirty="0">
                <a:latin typeface="Arial" charset="0"/>
                <a:cs typeface="+mn-cs"/>
              </a:rPr>
              <a:t>»</a:t>
            </a:r>
            <a:r>
              <a:rPr lang="ru-RU" sz="1400" b="1" kern="0" dirty="0">
                <a:latin typeface="Arial" charset="0"/>
                <a:cs typeface="+mn-c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представляет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собой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объединение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отдельных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ru-RU" sz="1400" dirty="0"/>
              <a:t>устройств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или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локальных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сетей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в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единую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виртуальную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которая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обеспечивает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целостность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и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безопасность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передаваемых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данных</a:t>
            </a:r>
            <a:r>
              <a:rPr lang="ru-RU" sz="1400" kern="0" dirty="0">
                <a:solidFill>
                  <a:srgbClr val="000000"/>
                </a:solidFill>
                <a:latin typeface="Arial" charset="0"/>
                <a:cs typeface="+mn-cs"/>
              </a:rPr>
              <a:t>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66" y="2435225"/>
            <a:ext cx="747379" cy="12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381" y="5301208"/>
            <a:ext cx="7869238" cy="6386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Вместе с услугой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VPN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Вы можете подключить услуги Интернет и Телефонии и получить комплексное обеспечение своих офисов современными услугами связи.</a:t>
            </a:r>
          </a:p>
        </p:txBody>
      </p:sp>
    </p:spTree>
    <p:extLst>
      <p:ext uri="{BB962C8B-B14F-4D97-AF65-F5344CB8AC3E}">
        <p14:creationId xmlns:p14="http://schemas.microsoft.com/office/powerpoint/2010/main" val="33523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ПРЕИМУЩЕСТВА РЕШЕНИЯ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7700" y="1556792"/>
            <a:ext cx="7848600" cy="4339650"/>
          </a:xfrm>
        </p:spPr>
        <p:txBody>
          <a:bodyPr>
            <a:spAutoFit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ПРОСТО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услуги «ПОД КЛЮЧ», включая организацию линий доступа для каждой точки («последних миль»), предоставление оборудования и управление предоставленным оборудованием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БЫСТРО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Легкость и быстрота добавления в сеть новых офисов или увеличения пропускной способности каналов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подключения каналов по технологии 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G/EDGE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БЕЗОПАСНО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VPN с использованием передовых технологий на канальном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L2 VPN (VPLS)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и/или сетевом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 (IP VPN)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уровнях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НАДЕЖНО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Собственная магистральная сеть с использованием самых передовых технологий связи. Круглосуточная поддержка и мониторинг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КАЧЕСТВЕННО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классы сервиса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разных видов трафика (данные, голос, видео) (для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заключения соглашения об уровне обслуживания (SLA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2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 РАБОТАЕТ УСЛУГА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5" y="1196752"/>
            <a:ext cx="5537404" cy="38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3708" y="5229200"/>
            <a:ext cx="8497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SDP</a:t>
            </a:r>
            <a:r>
              <a:rPr lang="ru-RU" sz="1000" b="1" dirty="0"/>
              <a:t> (</a:t>
            </a:r>
            <a:r>
              <a:rPr lang="ru-RU" sz="1000" b="1" dirty="0" err="1"/>
              <a:t>Service</a:t>
            </a:r>
            <a:r>
              <a:rPr lang="ru-RU" sz="1000" b="1" dirty="0"/>
              <a:t> </a:t>
            </a:r>
            <a:r>
              <a:rPr lang="ru-RU" sz="1000" b="1" dirty="0" err="1"/>
              <a:t>Delivery</a:t>
            </a:r>
            <a:r>
              <a:rPr lang="ru-RU" sz="1000" b="1" dirty="0"/>
              <a:t> </a:t>
            </a:r>
            <a:r>
              <a:rPr lang="ru-RU" sz="1000" b="1" dirty="0" err="1"/>
              <a:t>Point</a:t>
            </a:r>
            <a:r>
              <a:rPr lang="ru-RU" sz="1000" b="1" dirty="0"/>
              <a:t>)</a:t>
            </a:r>
            <a:r>
              <a:rPr lang="ru-RU" sz="1000" dirty="0"/>
              <a:t> – точка предоставления услуги </a:t>
            </a:r>
            <a:r>
              <a:rPr lang="en-US" sz="1000" dirty="0"/>
              <a:t>VPN</a:t>
            </a:r>
            <a:r>
              <a:rPr lang="ru-RU" sz="1000" dirty="0"/>
              <a:t>, в качестве которой используется </a:t>
            </a:r>
            <a:r>
              <a:rPr lang="en-US" sz="1000" dirty="0"/>
              <a:t>PE</a:t>
            </a:r>
            <a:r>
              <a:rPr lang="ru-RU" sz="1000" dirty="0"/>
              <a:t> (</a:t>
            </a:r>
            <a:r>
              <a:rPr lang="en-US" sz="1000" dirty="0"/>
              <a:t>Provider</a:t>
            </a:r>
            <a:r>
              <a:rPr lang="ru-RU" sz="1000" dirty="0"/>
              <a:t> </a:t>
            </a:r>
            <a:r>
              <a:rPr lang="en-US" sz="1000" dirty="0"/>
              <a:t>Edge</a:t>
            </a:r>
            <a:r>
              <a:rPr lang="ru-RU" sz="1000" dirty="0"/>
              <a:t>) маршрутизатор магистральной </a:t>
            </a:r>
            <a:r>
              <a:rPr lang="en-US" sz="1000" dirty="0"/>
              <a:t>IP</a:t>
            </a:r>
            <a:r>
              <a:rPr lang="ru-RU" sz="1000" dirty="0"/>
              <a:t>/</a:t>
            </a:r>
            <a:r>
              <a:rPr lang="en-US" sz="1000" dirty="0"/>
              <a:t>MPLS</a:t>
            </a:r>
            <a:r>
              <a:rPr lang="ru-RU" sz="1000" dirty="0"/>
              <a:t> сети </a:t>
            </a:r>
            <a:r>
              <a:rPr lang="ru-RU" sz="1000" dirty="0" smtClean="0"/>
              <a:t>МТС</a:t>
            </a:r>
            <a:r>
              <a:rPr lang="ru-RU" sz="1000" dirty="0"/>
              <a:t>.</a:t>
            </a:r>
            <a:endParaRPr lang="ru-RU" sz="1000" b="1" dirty="0"/>
          </a:p>
          <a:p>
            <a:pPr algn="just"/>
            <a:r>
              <a:rPr lang="en-US" sz="1000" b="1" dirty="0" smtClean="0"/>
              <a:t>CE</a:t>
            </a:r>
            <a:r>
              <a:rPr lang="ru-RU" sz="1000" b="1" dirty="0" smtClean="0"/>
              <a:t> </a:t>
            </a:r>
            <a:r>
              <a:rPr lang="ru-RU" sz="1000" b="1" dirty="0"/>
              <a:t>(</a:t>
            </a:r>
            <a:r>
              <a:rPr lang="en-US" sz="1000" b="1" dirty="0"/>
              <a:t>Customer</a:t>
            </a:r>
            <a:r>
              <a:rPr lang="ru-RU" sz="1000" b="1" dirty="0"/>
              <a:t> </a:t>
            </a:r>
            <a:r>
              <a:rPr lang="en-US" sz="1000" b="1" dirty="0"/>
              <a:t>Edge</a:t>
            </a:r>
            <a:r>
              <a:rPr lang="ru-RU" sz="1000" b="1" dirty="0"/>
              <a:t>) </a:t>
            </a:r>
            <a:r>
              <a:rPr lang="ru-RU" sz="1000" dirty="0"/>
              <a:t>– маршрутизатор, расположенный в помещении клиента и являющийся частью клиентской сети. Осуществляет взаимодействие с узлами </a:t>
            </a:r>
            <a:r>
              <a:rPr lang="en-US" sz="1000" dirty="0" smtClean="0"/>
              <a:t>SDP</a:t>
            </a:r>
            <a:r>
              <a:rPr lang="ru-RU" sz="1000" dirty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84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ПРОСТО И БЫСТРО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31864"/>
            <a:ext cx="3024336" cy="26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00705"/>
            <a:ext cx="3478759" cy="26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4800" y="2444115"/>
            <a:ext cx="272779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Арендованные каналы </a:t>
            </a:r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Frame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relay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АТМ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594156"/>
            <a:ext cx="27277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IP/MPLS VPN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xt Box 177"/>
          <p:cNvSpPr txBox="1">
            <a:spLocks noChangeArrowheads="1"/>
          </p:cNvSpPr>
          <p:nvPr/>
        </p:nvSpPr>
        <p:spPr bwMode="auto">
          <a:xfrm>
            <a:off x="755575" y="1412776"/>
            <a:ext cx="77992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Для подключения нового офиса к частной сети </a:t>
            </a:r>
            <a:r>
              <a:rPr lang="en-US" sz="1600" dirty="0" smtClean="0">
                <a:solidFill>
                  <a:schemeClr val="accent2"/>
                </a:solidFill>
                <a:latin typeface="Helvetica 45 Light" pitchFamily="34" charset="0"/>
              </a:rPr>
              <a:t>VPN 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от МТС достаточно подключить дополнительный порт</a:t>
            </a:r>
            <a:r>
              <a:rPr lang="ru-RU" sz="1600" dirty="0">
                <a:solidFill>
                  <a:schemeClr val="accent2"/>
                </a:solidFill>
                <a:latin typeface="Helvetica 45 Light" pitchFamily="34" charset="0"/>
              </a:rPr>
              <a:t>,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 который автоматически будет связан со всеми остальными портами корпоративной сети</a:t>
            </a:r>
            <a:r>
              <a:rPr lang="en-US" sz="1600" dirty="0">
                <a:solidFill>
                  <a:schemeClr val="accent2"/>
                </a:solidFill>
                <a:latin typeface="Helvetica 45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7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НАДЕЖНО и БЕЗОПАСНО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76315"/>
              </p:ext>
            </p:extLst>
          </p:nvPr>
        </p:nvGraphicFramePr>
        <p:xfrm>
          <a:off x="395288" y="1628800"/>
          <a:ext cx="8424862" cy="4513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456"/>
                <a:gridCol w="3384376"/>
                <a:gridCol w="3168030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L2 VPN (VPLS)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L3 VPN (IP VPN)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</a:tr>
              <a:tr h="761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Архитектура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Мостовое решение (виртуальный коммутатор).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Маршрутизаторы абонента взаимодействуют </a:t>
                      </a:r>
                      <a:r>
                        <a:rPr lang="ru-RU" sz="1100" u="none" strike="noStrike" dirty="0">
                          <a:effectLst/>
                        </a:rPr>
                        <a:t>только между собой, сеть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 </a:t>
                      </a:r>
                      <a:r>
                        <a:rPr lang="ru-RU" sz="1100" u="none" strike="noStrike" dirty="0">
                          <a:effectLst/>
                        </a:rPr>
                        <a:t>- прозрачный WAN.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Роутерное</a:t>
                      </a:r>
                      <a:r>
                        <a:rPr lang="ru-RU" sz="1100" u="none" strike="noStrike" dirty="0">
                          <a:effectLst/>
                        </a:rPr>
                        <a:t> решение (виртуальный маршрутизатор). Реализуется за счет обмена </a:t>
                      </a:r>
                      <a:r>
                        <a:rPr lang="ru-RU" sz="1100" u="none" strike="noStrike" dirty="0" smtClean="0">
                          <a:effectLst/>
                        </a:rPr>
                        <a:t>данными </a:t>
                      </a:r>
                      <a:r>
                        <a:rPr lang="ru-RU" sz="1100" u="none" strike="noStrike" dirty="0">
                          <a:effectLst/>
                        </a:rPr>
                        <a:t>маршрутизатора </a:t>
                      </a:r>
                      <a:r>
                        <a:rPr lang="ru-RU" sz="1100" u="none" strike="noStrike" dirty="0" smtClean="0">
                          <a:effectLst/>
                        </a:rPr>
                        <a:t>абонента </a:t>
                      </a:r>
                      <a:r>
                        <a:rPr lang="ru-RU" sz="1100" u="none" strike="noStrike" dirty="0">
                          <a:effectLst/>
                        </a:rPr>
                        <a:t>с маршрутизаторами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68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effectLst/>
                        </a:rPr>
                        <a:t>Мультипрокольность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Позволяет работать с любым протоколом уровня 3 и передавать любые </a:t>
                      </a:r>
                      <a:r>
                        <a:rPr lang="ru-RU" sz="1100" u="none" strike="noStrike" dirty="0" smtClean="0">
                          <a:effectLst/>
                        </a:rPr>
                        <a:t>пакеты: </a:t>
                      </a:r>
                      <a:r>
                        <a:rPr lang="ru-RU" sz="1100" u="none" strike="noStrike" dirty="0">
                          <a:effectLst/>
                        </a:rPr>
                        <a:t>IPv4, IPv6, </a:t>
                      </a:r>
                      <a:r>
                        <a:rPr lang="ru-RU" sz="1100" u="none" strike="noStrike" kern="1200" dirty="0">
                          <a:effectLst/>
                        </a:rPr>
                        <a:t>IPX, </a:t>
                      </a:r>
                      <a:r>
                        <a:rPr lang="en-US" sz="1100" u="none" strike="noStrike" kern="1200" dirty="0" smtClean="0">
                          <a:effectLst/>
                        </a:rPr>
                        <a:t>SNA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100" u="none" strike="noStrike" kern="1200" dirty="0">
                          <a:effectLst/>
                        </a:rPr>
                        <a:t>и т.д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., но требует наличия квалифицированных специалистов у абонента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для настройки передачи данных по требуемому протоколу.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Предполагает передачу только </a:t>
                      </a:r>
                      <a:r>
                        <a:rPr lang="en-US" sz="1100" u="none" strike="noStrike" dirty="0">
                          <a:effectLst/>
                        </a:rPr>
                        <a:t>IP-</a:t>
                      </a:r>
                      <a:r>
                        <a:rPr lang="ru-RU" sz="1100" u="none" strike="noStrike" dirty="0" smtClean="0">
                          <a:effectLst/>
                        </a:rPr>
                        <a:t>трафика. Оператор полностью настраивает передачу данных по </a:t>
                      </a:r>
                      <a:r>
                        <a:rPr lang="en-US" sz="1100" u="none" strike="noStrike" dirty="0" smtClean="0">
                          <a:effectLst/>
                        </a:rPr>
                        <a:t>IP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протоколу.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44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Маршрутизация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Абонент </a:t>
                      </a:r>
                      <a:r>
                        <a:rPr lang="ru-RU" sz="1100" u="none" strike="noStrike" kern="1200" dirty="0">
                          <a:effectLst/>
                        </a:rPr>
                        <a:t>может самостоятельно настраивать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маршрутизацию 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Оператор полностью настраивает маршрутизацию трафика.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394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Изменение </a:t>
                      </a:r>
                      <a:r>
                        <a:rPr lang="en-US" sz="1100" b="1" u="none" strike="noStrike">
                          <a:effectLst/>
                        </a:rPr>
                        <a:t>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</a:t>
                      </a:r>
                      <a:r>
                        <a:rPr lang="ru-RU" sz="1100" u="none" strike="noStrike" dirty="0">
                          <a:effectLst/>
                        </a:rPr>
                        <a:t>самостоятельно изменять IP - адреса без согласования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Изменение IP адресов необходимо согласовывать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603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</a:rPr>
                        <a:t>Приоритезация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трафика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самостоятельно управлять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приоритезацией</a:t>
                      </a:r>
                      <a:r>
                        <a:rPr lang="ru-RU" sz="1100" u="none" strike="noStrike" dirty="0" smtClean="0">
                          <a:effectLst/>
                        </a:rPr>
                        <a:t> трафика, однако для этого требуется специальное оборудование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и квалифицированный персонал.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Оператор реализует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р</a:t>
                      </a:r>
                      <a:r>
                        <a:rPr lang="ru-RU" sz="1100" dirty="0" smtClean="0"/>
                        <a:t>азличные классы сервиса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CoS</a:t>
                      </a:r>
                      <a:r>
                        <a:rPr lang="en-US" sz="1100" dirty="0" smtClean="0"/>
                        <a:t>) </a:t>
                      </a:r>
                      <a:r>
                        <a:rPr lang="ru-RU" sz="1100" dirty="0" smtClean="0"/>
                        <a:t>для разных видов трафика (данные, голос, видео)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5707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выбору конфигурации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больших корпораций, имеющих специфические требования по организации передачи данных и высококвалифицированный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небольших и средних предприятий, которым требуется стандартная передача данных по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протоколу с минимальными затратами на собственный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288" y="1240437"/>
            <a:ext cx="84251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Самые прогрессивные технологии построения </a:t>
            </a:r>
            <a:r>
              <a:rPr lang="en-US" sz="1300" dirty="0" smtClean="0"/>
              <a:t>VPN </a:t>
            </a:r>
            <a:r>
              <a:rPr lang="ru-RU" sz="1300" dirty="0" smtClean="0"/>
              <a:t>с высоким уровнем надежности и безопасности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32514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05687"/>
              </p:ext>
            </p:extLst>
          </p:nvPr>
        </p:nvGraphicFramePr>
        <p:xfrm>
          <a:off x="323528" y="4891038"/>
          <a:ext cx="8568952" cy="1232585"/>
        </p:xfrm>
        <a:graphic>
          <a:graphicData uri="http://schemas.openxmlformats.org/drawingml/2006/table">
            <a:tbl>
              <a:tblPr firstRow="1" bandRow="1"/>
              <a:tblGrid>
                <a:gridCol w="6675742"/>
                <a:gridCol w="1893210"/>
              </a:tblGrid>
              <a:tr h="2546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Тип приложения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799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Аудио-,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Видео- конференцсвязь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Real Time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 (R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Обращения к базам данных </a:t>
                      </a:r>
                      <a:r>
                        <a:rPr lang="en-US" sz="1100" dirty="0" smtClean="0"/>
                        <a:t>ERP</a:t>
                      </a:r>
                      <a:r>
                        <a:rPr lang="ru-RU" sz="1100" dirty="0" smtClean="0"/>
                        <a:t> и </a:t>
                      </a:r>
                      <a:r>
                        <a:rPr lang="en-US" sz="1100" dirty="0" smtClean="0"/>
                        <a:t>CRM </a:t>
                      </a:r>
                      <a:r>
                        <a:rPr lang="ru-RU" sz="1100" dirty="0" smtClean="0"/>
                        <a:t>систем, интерактивные офисные приложения (корпоративные порталы, терминальные сервисы), резервирование данных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Business Critical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BC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3531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Просмотр веб-страниц, передача файлов, работа с электронной почтой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Best Effort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 (BE)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576" y="1094038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Классы сервиса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для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L3 VPN (IP VPN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95838"/>
            <a:ext cx="7776864" cy="305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89637"/>
      </p:ext>
    </p:extLst>
  </p:cSld>
  <p:clrMapOvr>
    <a:masterClrMapping/>
  </p:clrMapOvr>
</p:sld>
</file>

<file path=ppt/theme/theme1.xml><?xml version="1.0" encoding="utf-8"?>
<a:theme xmlns:a="http://schemas.openxmlformats.org/drawingml/2006/main" name="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912</Words>
  <Application>Microsoft Office PowerPoint</Application>
  <PresentationFormat>Экран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MTS_b2b_template</vt:lpstr>
      <vt:lpstr>1_MTS_b2b_template</vt:lpstr>
      <vt:lpstr>2_MTS_b2b_template</vt:lpstr>
      <vt:lpstr>3_MTS_b2b_template</vt:lpstr>
      <vt:lpstr>4_MTS_b2b_template</vt:lpstr>
      <vt:lpstr>5_MTS_b2b_template</vt:lpstr>
      <vt:lpstr>ВИРТУАЛЬНАЯ ЧАСТНАЯ СЕТЬ - VPN</vt:lpstr>
      <vt:lpstr>Содержание</vt:lpstr>
      <vt:lpstr>ПОТРЕБНОСТИ ВАШЕЙ КОМПАНИИ</vt:lpstr>
      <vt:lpstr>РЕШЕНИЕ ОТ МТС — «Виртуальная частная сеть - VPN»</vt:lpstr>
      <vt:lpstr>ПРЕИМУЩЕСТВА РЕШЕНИЯ</vt:lpstr>
      <vt:lpstr>КАК РАБОТАЕТ УСЛУГА?</vt:lpstr>
      <vt:lpstr>ПРОСТО И БЫСТРО</vt:lpstr>
      <vt:lpstr>НАДЕЖНО и БЕЗОПАСНО</vt:lpstr>
      <vt:lpstr>КАЧЕСТВЕННО</vt:lpstr>
      <vt:lpstr>КАЧЕСТВЕННО</vt:lpstr>
      <vt:lpstr>СКОЛЬКО СТОИТ?</vt:lpstr>
      <vt:lpstr>КАК ПОДКЛЮЧИТЬ?</vt:lpstr>
      <vt:lpstr>Контактная информация</vt:lpstr>
      <vt:lpstr>Презентация PowerPoint</vt:lpstr>
    </vt:vector>
  </TitlesOfParts>
  <Company>BBDO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Табуркина Ольга Игоревна</cp:lastModifiedBy>
  <cp:revision>151</cp:revision>
  <dcterms:created xsi:type="dcterms:W3CDTF">2010-10-06T14:30:23Z</dcterms:created>
  <dcterms:modified xsi:type="dcterms:W3CDTF">2012-05-02T12:43:30Z</dcterms:modified>
</cp:coreProperties>
</file>